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7" r:id="rId5"/>
    <p:sldId id="269" r:id="rId6"/>
    <p:sldId id="270" r:id="rId7"/>
    <p:sldId id="268" r:id="rId8"/>
    <p:sldId id="271" r:id="rId9"/>
    <p:sldId id="272" r:id="rId10"/>
    <p:sldId id="273" r:id="rId11"/>
    <p:sldId id="274" r:id="rId12"/>
    <p:sldId id="263" r:id="rId13"/>
    <p:sldId id="264" r:id="rId14"/>
    <p:sldId id="266" r:id="rId15"/>
    <p:sldId id="265" r:id="rId16"/>
    <p:sldId id="260" r:id="rId17"/>
    <p:sldId id="275" r:id="rId18"/>
    <p:sldId id="276" r:id="rId19"/>
    <p:sldId id="262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8753-F35A-464E-BB2A-68B7983D6B1C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8F078-0407-49E3-AEDB-0EFCC1F100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77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655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5338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682E0B-8968-4084-94D4-C5A56163D684}" type="slidenum">
              <a:rPr lang="en-US" altLang="en-US" sz="1000" smtClean="0">
                <a:latin typeface="Times New Roman" panose="02020603050405020304" pitchFamily="18" charset="0"/>
              </a:rPr>
              <a:pPr/>
              <a:t>12</a:t>
            </a:fld>
            <a:endParaRPr lang="en-US" altLang="en-US" sz="1000" smtClean="0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96913"/>
            <a:ext cx="6111875" cy="343852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845702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655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5338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E2FEB0-CDE0-4D90-9231-BD152DA895DA}" type="slidenum">
              <a:rPr lang="en-US" altLang="en-US" sz="1000" smtClean="0">
                <a:latin typeface="Times New Roman" panose="02020603050405020304" pitchFamily="18" charset="0"/>
              </a:rPr>
              <a:pPr/>
              <a:t>13</a:t>
            </a:fld>
            <a:endParaRPr lang="en-US" altLang="en-US" sz="1000" smtClean="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96913"/>
            <a:ext cx="6111875" cy="343852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608740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7763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655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5338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E2FEB0-CDE0-4D90-9231-BD152DA895DA}" type="slidenum">
              <a:rPr lang="en-US" altLang="en-US" sz="1000" smtClean="0">
                <a:latin typeface="Times New Roman" panose="02020603050405020304" pitchFamily="18" charset="0"/>
              </a:rPr>
              <a:pPr/>
              <a:t>14</a:t>
            </a:fld>
            <a:endParaRPr lang="en-US" altLang="en-US" sz="1000" smtClean="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96913"/>
            <a:ext cx="6111875" cy="343852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75033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533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253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973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693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4138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6EFF8B-096E-4212-B598-322459A281E9}" type="slidenum">
              <a:rPr lang="en-US" altLang="en-US" sz="1000" smtClean="0"/>
              <a:pPr>
                <a:spcBef>
                  <a:spcPct val="0"/>
                </a:spcBef>
              </a:pPr>
              <a:t>19</a:t>
            </a:fld>
            <a:endParaRPr lang="en-US" altLang="en-US" sz="10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63312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304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4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855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44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33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534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897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21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850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582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98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0CC3-8E11-4E5F-8291-40B97D8CB95A}" type="datetimeFigureOut">
              <a:rPr lang="en-AU" smtClean="0"/>
              <a:t>2/01/2018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90B4-193E-4D0C-A3A3-6D7DCB96C1D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6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accounting-for-managers/lecture/pZNJj/cost-volume-profit-analysis-example-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telschool.cornell.edu/ch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570673"/>
            <a:ext cx="5096774" cy="3606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8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Pricing Tourism Services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677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Influences on consumers’ perceptions of price attractiveness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AU" dirty="0" smtClean="0"/>
          </a:p>
          <a:p>
            <a:pPr lvl="0"/>
            <a:r>
              <a:rPr lang="en-AU" dirty="0" smtClean="0"/>
              <a:t>their </a:t>
            </a:r>
            <a:r>
              <a:rPr lang="en-AU" dirty="0"/>
              <a:t>current capacity to pay (</a:t>
            </a:r>
            <a:r>
              <a:rPr lang="en-AU" dirty="0" err="1"/>
              <a:t>eg</a:t>
            </a:r>
            <a:r>
              <a:rPr lang="en-AU" dirty="0"/>
              <a:t> business travellers versus families, international versus domestic visitors) </a:t>
            </a:r>
          </a:p>
          <a:p>
            <a:pPr lvl="0"/>
            <a:r>
              <a:rPr lang="en-AU" dirty="0"/>
              <a:t>the level of perceived risk</a:t>
            </a:r>
          </a:p>
          <a:p>
            <a:pPr lvl="0"/>
            <a:r>
              <a:rPr lang="en-AU" dirty="0"/>
              <a:t>their life-cycle stage</a:t>
            </a:r>
          </a:p>
          <a:p>
            <a:pPr lvl="0"/>
            <a:r>
              <a:rPr lang="en-AU" dirty="0"/>
              <a:t>their perceptions of the value propositions of the brands being considered in their decision set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7298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Pricing objectives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b="1" dirty="0"/>
              <a:t>To generate immediate cash flow</a:t>
            </a:r>
            <a:r>
              <a:rPr lang="en-AU" dirty="0"/>
              <a:t>, in situations where the business’ financial survival is at risk due to external forces such as economic recession or a natural disaster at the destination. </a:t>
            </a:r>
          </a:p>
          <a:p>
            <a:pPr lvl="0"/>
            <a:r>
              <a:rPr lang="en-AU" b="1" dirty="0"/>
              <a:t>To achieve market share</a:t>
            </a:r>
            <a:r>
              <a:rPr lang="en-AU" dirty="0"/>
              <a:t>, which is particularly important for new businesses.</a:t>
            </a:r>
          </a:p>
          <a:p>
            <a:pPr lvl="0"/>
            <a:r>
              <a:rPr lang="en-AU" b="1" dirty="0"/>
              <a:t>To a achieve product-quality leadership position</a:t>
            </a:r>
            <a:r>
              <a:rPr lang="en-AU" dirty="0"/>
              <a:t>, particularly in luxury markets</a:t>
            </a:r>
          </a:p>
          <a:p>
            <a:pPr lvl="0"/>
            <a:r>
              <a:rPr lang="en-AU" b="1" dirty="0"/>
              <a:t>To maximise current profit, </a:t>
            </a:r>
            <a:r>
              <a:rPr lang="en-AU" dirty="0"/>
              <a:t>which has a focus on short term return on investment.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16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Cost-volume-profit analysis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sz="2400">
                <a:latin typeface="Tahoma" panose="020B0604030504040204" pitchFamily="34" charset="0"/>
                <a:cs typeface="Tahoma" panose="020B0604030504040204" pitchFamily="34" charset="0"/>
              </a:rPr>
              <a:t>Determining the break even point</a:t>
            </a:r>
          </a:p>
          <a:p>
            <a:pPr eaLnBrk="1" hangingPunct="1"/>
            <a:r>
              <a:rPr lang="en-AU" altLang="en-US" sz="2400">
                <a:latin typeface="Tahoma" panose="020B0604030504040204" pitchFamily="34" charset="0"/>
                <a:cs typeface="Tahoma" panose="020B0604030504040204" pitchFamily="34" charset="0"/>
              </a:rPr>
              <a:t>Break even occurs when a product’s income and costs are equal, and there is neither a profit or a loss</a:t>
            </a:r>
          </a:p>
          <a:p>
            <a:pPr eaLnBrk="1" hangingPunct="1"/>
            <a:r>
              <a:rPr lang="en-AU" altLang="en-US" sz="2400">
                <a:latin typeface="Tahoma" panose="020B0604030504040204" pitchFamily="34" charset="0"/>
                <a:cs typeface="Tahoma" panose="020B0604030504040204" pitchFamily="34" charset="0"/>
              </a:rPr>
              <a:t>Break even point for number of pax:</a:t>
            </a:r>
          </a:p>
          <a:p>
            <a:pPr lvl="1" eaLnBrk="1" hangingPunct="1"/>
            <a:r>
              <a:rPr lang="en-AU" altLang="en-US" sz="2000">
                <a:latin typeface="Tahoma" panose="020B0604030504040204" pitchFamily="34" charset="0"/>
                <a:cs typeface="Tahoma" panose="020B0604030504040204" pitchFamily="34" charset="0"/>
              </a:rPr>
              <a:t>FC/SP-VC per unit</a:t>
            </a:r>
          </a:p>
          <a:p>
            <a:pPr eaLnBrk="1" hangingPunct="1"/>
            <a:r>
              <a:rPr lang="en-AU" altLang="en-US" sz="2400">
                <a:latin typeface="Tahoma" panose="020B0604030504040204" pitchFamily="34" charset="0"/>
                <a:cs typeface="Tahoma" panose="020B0604030504040204" pitchFamily="34" charset="0"/>
              </a:rPr>
              <a:t>Break even point in sales revenue:</a:t>
            </a:r>
          </a:p>
          <a:p>
            <a:pPr lvl="1" eaLnBrk="1" hangingPunct="1"/>
            <a:r>
              <a:rPr lang="en-AU" altLang="en-US" sz="2000">
                <a:latin typeface="Tahoma" panose="020B0604030504040204" pitchFamily="34" charset="0"/>
                <a:cs typeface="Tahoma" panose="020B0604030504040204" pitchFamily="34" charset="0"/>
              </a:rPr>
              <a:t>FC/((SP-VC))</a:t>
            </a:r>
            <a:r>
              <a:rPr lang="en-AU" altLang="en-US" sz="2800">
                <a:solidFill>
                  <a:srgbClr val="F5400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n-AU" altLang="en-US" sz="2000">
                <a:latin typeface="Tahoma" panose="020B0604030504040204" pitchFamily="34" charset="0"/>
                <a:cs typeface="Tahoma" panose="020B0604030504040204" pitchFamily="34" charset="0"/>
              </a:rPr>
              <a:t>SP)</a:t>
            </a:r>
          </a:p>
          <a:p>
            <a:pPr lvl="2" eaLnBrk="1" hangingPunct="1"/>
            <a:r>
              <a:rPr lang="en-AU" altLang="en-US" sz="1800">
                <a:latin typeface="Tahoma" panose="020B0604030504040204" pitchFamily="34" charset="0"/>
                <a:cs typeface="Tahoma" panose="020B0604030504040204" pitchFamily="34" charset="0"/>
              </a:rPr>
              <a:t>FC = fixed costs for the year</a:t>
            </a:r>
          </a:p>
          <a:p>
            <a:pPr lvl="2" eaLnBrk="1" hangingPunct="1"/>
            <a:r>
              <a:rPr lang="en-AU" altLang="en-US" sz="1800">
                <a:latin typeface="Tahoma" panose="020B0604030504040204" pitchFamily="34" charset="0"/>
                <a:cs typeface="Tahoma" panose="020B0604030504040204" pitchFamily="34" charset="0"/>
              </a:rPr>
              <a:t>SP = Selling price</a:t>
            </a:r>
          </a:p>
          <a:p>
            <a:pPr lvl="2" eaLnBrk="1" hangingPunct="1"/>
            <a:r>
              <a:rPr lang="en-AU" altLang="en-US" sz="1800">
                <a:latin typeface="Tahoma" panose="020B0604030504040204" pitchFamily="34" charset="0"/>
                <a:cs typeface="Tahoma" panose="020B0604030504040204" pitchFamily="34" charset="0"/>
              </a:rPr>
              <a:t>VC = variable cost per unit</a:t>
            </a:r>
          </a:p>
          <a:p>
            <a:pPr eaLnBrk="1" hangingPunct="1"/>
            <a:endParaRPr lang="en-AU" altLang="en-US" sz="2400"/>
          </a:p>
        </p:txBody>
      </p:sp>
    </p:spTree>
    <p:extLst>
      <p:ext uri="{BB962C8B-B14F-4D97-AF65-F5344CB8AC3E}">
        <p14:creationId xmlns:p14="http://schemas.microsoft.com/office/powerpoint/2010/main" val="37919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Fixed costs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dirty="0" smtClean="0">
                <a:cs typeface="Tahoma" panose="020B0604030504040204" pitchFamily="34" charset="0"/>
              </a:rPr>
              <a:t>Remain </a:t>
            </a:r>
            <a:r>
              <a:rPr lang="en-AU" altLang="en-US" dirty="0">
                <a:cs typeface="Tahoma" panose="020B0604030504040204" pitchFamily="34" charset="0"/>
              </a:rPr>
              <a:t>relatively constant over time, regardless of level of sales</a:t>
            </a:r>
          </a:p>
          <a:p>
            <a:endParaRPr lang="en-AU" altLang="en-US" dirty="0" smtClean="0">
              <a:cs typeface="Tahoma" panose="020B0604030504040204" pitchFamily="34" charset="0"/>
            </a:endParaRPr>
          </a:p>
          <a:p>
            <a:r>
              <a:rPr lang="en-AU" altLang="en-US" dirty="0" smtClean="0">
                <a:cs typeface="Tahoma" panose="020B0604030504040204" pitchFamily="34" charset="0"/>
              </a:rPr>
              <a:t>Tourism </a:t>
            </a:r>
            <a:r>
              <a:rPr lang="en-AU" altLang="en-US" dirty="0">
                <a:cs typeface="Tahoma" panose="020B0604030504040204" pitchFamily="34" charset="0"/>
              </a:rPr>
              <a:t>industry tends to have a high level of fixed costs in service delivery</a:t>
            </a:r>
          </a:p>
          <a:p>
            <a:endParaRPr lang="en-AU" altLang="en-US" dirty="0" smtClean="0">
              <a:cs typeface="Tahoma" panose="020B0604030504040204" pitchFamily="34" charset="0"/>
            </a:endParaRPr>
          </a:p>
          <a:p>
            <a:r>
              <a:rPr lang="en-AU" altLang="en-US" dirty="0" err="1" smtClean="0">
                <a:cs typeface="Tahoma" panose="020B0604030504040204" pitchFamily="34" charset="0"/>
              </a:rPr>
              <a:t>eg</a:t>
            </a:r>
            <a:r>
              <a:rPr lang="en-AU" altLang="en-US" dirty="0" smtClean="0">
                <a:cs typeface="Tahoma" panose="020B0604030504040204" pitchFamily="34" charset="0"/>
              </a:rPr>
              <a:t> </a:t>
            </a:r>
            <a:r>
              <a:rPr lang="en-AU" altLang="en-US" dirty="0">
                <a:cs typeface="Tahoma" panose="020B0604030504040204" pitchFamily="34" charset="0"/>
              </a:rPr>
              <a:t>rent, CEO salary, printing, bank interest</a:t>
            </a:r>
          </a:p>
          <a:p>
            <a:pPr eaLnBrk="1" hangingPunct="1"/>
            <a:endParaRPr lang="en-AU" altLang="en-US" sz="2400" b="1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Variable costs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dirty="0" smtClean="0">
                <a:cs typeface="Tahoma" panose="020B0604030504040204" pitchFamily="34" charset="0"/>
              </a:rPr>
              <a:t>Cost </a:t>
            </a:r>
            <a:r>
              <a:rPr lang="en-AU" altLang="en-US" dirty="0">
                <a:cs typeface="Tahoma" panose="020B0604030504040204" pitchFamily="34" charset="0"/>
              </a:rPr>
              <a:t>per unit of output</a:t>
            </a:r>
          </a:p>
          <a:p>
            <a:r>
              <a:rPr lang="en-AU" altLang="en-US" dirty="0" smtClean="0">
                <a:cs typeface="Tahoma" panose="020B0604030504040204" pitchFamily="34" charset="0"/>
              </a:rPr>
              <a:t>Total </a:t>
            </a:r>
            <a:r>
              <a:rPr lang="en-AU" altLang="en-US" dirty="0">
                <a:cs typeface="Tahoma" panose="020B0604030504040204" pitchFamily="34" charset="0"/>
              </a:rPr>
              <a:t>cost depends on total output</a:t>
            </a:r>
          </a:p>
          <a:p>
            <a:r>
              <a:rPr lang="en-AU" altLang="en-US" dirty="0" smtClean="0">
                <a:cs typeface="Tahoma" panose="020B0604030504040204" pitchFamily="34" charset="0"/>
              </a:rPr>
              <a:t>Economies </a:t>
            </a:r>
            <a:r>
              <a:rPr lang="en-AU" altLang="en-US" dirty="0">
                <a:cs typeface="Tahoma" panose="020B0604030504040204" pitchFamily="34" charset="0"/>
              </a:rPr>
              <a:t>of scale</a:t>
            </a:r>
          </a:p>
          <a:p>
            <a:r>
              <a:rPr lang="en-AU" altLang="en-US" dirty="0" err="1">
                <a:cs typeface="Tahoma" panose="020B0604030504040204" pitchFamily="34" charset="0"/>
              </a:rPr>
              <a:t>eg</a:t>
            </a:r>
            <a:r>
              <a:rPr lang="en-AU" altLang="en-US" dirty="0">
                <a:cs typeface="Tahoma" panose="020B0604030504040204" pitchFamily="34" charset="0"/>
              </a:rPr>
              <a:t> petrol, raw materials	</a:t>
            </a:r>
          </a:p>
        </p:txBody>
      </p:sp>
    </p:spTree>
    <p:extLst>
      <p:ext uri="{BB962C8B-B14F-4D97-AF65-F5344CB8AC3E}">
        <p14:creationId xmlns:p14="http://schemas.microsoft.com/office/powerpoint/2010/main" val="408911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AU" altLang="en-US" b="1" dirty="0" smtClean="0"/>
              <a:t>Contribution</a:t>
            </a:r>
            <a:endParaRPr lang="en-AU" altLang="en-US" b="1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dirty="0" smtClean="0"/>
              <a:t>The difference between the selling price and the unit variable cost (SP-VC per unit)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/>
              <a:t>Contribution towards fixed costs</a:t>
            </a:r>
          </a:p>
          <a:p>
            <a:pPr lvl="1" eaLnBrk="1" hangingPunct="1"/>
            <a:endParaRPr lang="en-AU" altLang="en-US" dirty="0" smtClean="0"/>
          </a:p>
          <a:p>
            <a:pPr lvl="1" eaLnBrk="1" hangingPunct="1"/>
            <a:r>
              <a:rPr lang="en-AU" altLang="en-US" dirty="0" smtClean="0"/>
              <a:t>High contribution in many tourism services due low variable costs/high fixed costs </a:t>
            </a:r>
          </a:p>
          <a:p>
            <a:pPr eaLnBrk="1" hangingPunct="1"/>
            <a:endParaRPr lang="en-AU" altLang="en-US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dirty="0" smtClean="0"/>
              <a:t>Video link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altLang="en-US" dirty="0" smtClean="0"/>
          </a:p>
          <a:p>
            <a:r>
              <a:rPr lang="en-AU" altLang="en-US" dirty="0" smtClean="0"/>
              <a:t>Breakeven and cost-volume-profit analysis</a:t>
            </a:r>
          </a:p>
          <a:p>
            <a:pPr lvl="1"/>
            <a:endParaRPr lang="en-AU" altLang="en-US" dirty="0" smtClean="0">
              <a:hlinkClick r:id="rId2"/>
            </a:endParaRPr>
          </a:p>
          <a:p>
            <a:pPr lvl="1"/>
            <a:r>
              <a:rPr lang="en-AU" altLang="en-US" dirty="0" smtClean="0">
                <a:hlinkClick r:id="rId2"/>
              </a:rPr>
              <a:t>https</a:t>
            </a:r>
            <a:r>
              <a:rPr lang="en-AU" altLang="en-US" dirty="0">
                <a:hlinkClick r:id="rId2"/>
              </a:rPr>
              <a:t>://</a:t>
            </a:r>
            <a:r>
              <a:rPr lang="en-AU" altLang="en-US" dirty="0" smtClean="0">
                <a:hlinkClick r:id="rId2"/>
              </a:rPr>
              <a:t>www.coursera.org/learn/accounting-for-managers/lecture/pZNJj/cost-volume-profit-analysis-example-1</a:t>
            </a:r>
            <a:r>
              <a:rPr lang="en-AU" altLang="en-US" dirty="0" smtClean="0"/>
              <a:t> 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34943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Pricing approaches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Cost-plus pricing</a:t>
            </a:r>
          </a:p>
          <a:p>
            <a:pPr lvl="1"/>
            <a:r>
              <a:rPr lang="en-AU" dirty="0" smtClean="0"/>
              <a:t>Simply adding a mark up to the cost of producing the service</a:t>
            </a:r>
          </a:p>
          <a:p>
            <a:r>
              <a:rPr lang="en-AU" b="1" dirty="0" smtClean="0"/>
              <a:t>Going-rate pricing</a:t>
            </a:r>
          </a:p>
          <a:p>
            <a:pPr lvl="1"/>
            <a:r>
              <a:rPr lang="en-AU" dirty="0" smtClean="0"/>
              <a:t>Basing prices on what competitors are doing</a:t>
            </a:r>
          </a:p>
          <a:p>
            <a:r>
              <a:rPr lang="en-AU" b="1" dirty="0" smtClean="0"/>
              <a:t>Auctions</a:t>
            </a:r>
          </a:p>
          <a:p>
            <a:pPr lvl="1"/>
            <a:r>
              <a:rPr lang="en-AU" dirty="0" smtClean="0"/>
              <a:t>Last minute online initiatives to fill excess capacity and minimise perishability</a:t>
            </a:r>
          </a:p>
          <a:p>
            <a:pPr lvl="1"/>
            <a:r>
              <a:rPr lang="en-AU" dirty="0" smtClean="0"/>
              <a:t>Consumers offered chance to bid </a:t>
            </a:r>
          </a:p>
          <a:p>
            <a:r>
              <a:rPr lang="en-AU" b="1" dirty="0" smtClean="0"/>
              <a:t>Dynamic pricing</a:t>
            </a:r>
          </a:p>
          <a:p>
            <a:pPr lvl="1"/>
            <a:r>
              <a:rPr lang="en-AU" dirty="0"/>
              <a:t>Dynamic (constantly changing) markets necessitate pricing decision making that is flexible to meet fluctuating levels of demand and to maximise yield (return on investment).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795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Pricing mistakes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2370"/>
            <a:ext cx="10515600" cy="518447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AU" dirty="0" smtClean="0"/>
              <a:t>Too </a:t>
            </a:r>
            <a:r>
              <a:rPr lang="en-AU" dirty="0"/>
              <a:t>internally cost-oriented rather than based on what the market will </a:t>
            </a:r>
            <a:r>
              <a:rPr lang="en-AU" dirty="0" smtClean="0"/>
              <a:t>bear</a:t>
            </a:r>
            <a:endParaRPr lang="en-AU" dirty="0"/>
          </a:p>
          <a:p>
            <a:endParaRPr lang="en-AU" dirty="0"/>
          </a:p>
          <a:p>
            <a:pPr lvl="0"/>
            <a:r>
              <a:rPr lang="en-AU" dirty="0" smtClean="0"/>
              <a:t>Not </a:t>
            </a:r>
            <a:r>
              <a:rPr lang="en-AU" dirty="0"/>
              <a:t>sufficiently cost-oriented, such as not factoring in costs for repairs and maintenance </a:t>
            </a:r>
          </a:p>
          <a:p>
            <a:endParaRPr lang="en-AU" dirty="0"/>
          </a:p>
          <a:p>
            <a:pPr lvl="0"/>
            <a:r>
              <a:rPr lang="en-AU" dirty="0"/>
              <a:t>Being too slow to adapt and react to changing market conditions and demand </a:t>
            </a:r>
            <a:r>
              <a:rPr lang="en-AU" dirty="0" smtClean="0"/>
              <a:t>levels</a:t>
            </a:r>
            <a:endParaRPr lang="en-AU" dirty="0"/>
          </a:p>
          <a:p>
            <a:pPr lvl="0"/>
            <a:r>
              <a:rPr lang="en-AU" dirty="0"/>
              <a:t>Being overly greedy with price increases for a future peak period, such as during a major event, when actual demand might not meet projections.</a:t>
            </a:r>
          </a:p>
          <a:p>
            <a:endParaRPr lang="en-AU" dirty="0"/>
          </a:p>
          <a:p>
            <a:pPr lvl="0"/>
            <a:r>
              <a:rPr lang="en-AU" dirty="0"/>
              <a:t>Pricing is not congruent with the market positioning strategy, such as in the case of a high quality position competing on price.</a:t>
            </a:r>
          </a:p>
          <a:p>
            <a:endParaRPr lang="en-AU" dirty="0"/>
          </a:p>
          <a:p>
            <a:pPr lvl="0"/>
            <a:r>
              <a:rPr lang="en-AU" dirty="0"/>
              <a:t>A lack of understanding of tourism distribution channels and the need to factor in provision for different commission costs payable to travel trade intermediaries.</a:t>
            </a:r>
          </a:p>
        </p:txBody>
      </p:sp>
    </p:spTree>
    <p:extLst>
      <p:ext uri="{BB962C8B-B14F-4D97-AF65-F5344CB8AC3E}">
        <p14:creationId xmlns:p14="http://schemas.microsoft.com/office/powerpoint/2010/main" val="267869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 dirty="0" smtClean="0"/>
              <a:t>“Why discounting doesn’t work”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dirty="0" smtClean="0">
                <a:hlinkClick r:id="rId3"/>
              </a:rPr>
              <a:t>http://www.hotelschool.cornell.edu/chr/</a:t>
            </a:r>
            <a:r>
              <a:rPr lang="en-AU" altLang="en-US" dirty="0" smtClean="0"/>
              <a:t> 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n-AU" altLang="en-US" dirty="0" smtClean="0"/>
              <a:t>Study of 6,000 hotels over a two year period</a:t>
            </a:r>
          </a:p>
          <a:p>
            <a:pPr eaLnBrk="1" hangingPunct="1"/>
            <a:r>
              <a:rPr lang="en-AU" altLang="en-US" dirty="0" smtClean="0"/>
              <a:t>Recommended = holding prices constant when competitors are discounting</a:t>
            </a:r>
          </a:p>
          <a:p>
            <a:pPr lvl="1" eaLnBrk="1" hangingPunct="1"/>
            <a:r>
              <a:rPr lang="en-AU" altLang="en-US" dirty="0" smtClean="0"/>
              <a:t>A hotel will lose occupancy</a:t>
            </a:r>
          </a:p>
          <a:p>
            <a:pPr lvl="1" eaLnBrk="1" hangingPunct="1"/>
            <a:r>
              <a:rPr lang="en-AU" altLang="en-US" dirty="0" smtClean="0"/>
              <a:t>But make more money than competitors</a:t>
            </a:r>
          </a:p>
        </p:txBody>
      </p:sp>
    </p:spTree>
    <p:extLst>
      <p:ext uri="{BB962C8B-B14F-4D97-AF65-F5344CB8AC3E}">
        <p14:creationId xmlns:p14="http://schemas.microsoft.com/office/powerpoint/2010/main" val="41024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lvl="0"/>
            <a:r>
              <a:rPr lang="en-AU" dirty="0"/>
              <a:t>pricing as a marketing function</a:t>
            </a:r>
          </a:p>
          <a:p>
            <a:pPr lvl="0"/>
            <a:r>
              <a:rPr lang="en-AU" dirty="0"/>
              <a:t>the key internal factors and external forces influencing pricing decisions</a:t>
            </a:r>
          </a:p>
          <a:p>
            <a:pPr lvl="0"/>
            <a:r>
              <a:rPr lang="en-AU" dirty="0"/>
              <a:t>the use of dynamic pricing for effective yield management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059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Summarise the key advantage and disadvantage for an accommodation supplier considering using an online travel agency specialising in last minute discounts.</a:t>
            </a:r>
          </a:p>
          <a:p>
            <a:endParaRPr lang="en-AU" dirty="0"/>
          </a:p>
          <a:p>
            <a:pPr lvl="0"/>
            <a:r>
              <a:rPr lang="en-AU" dirty="0"/>
              <a:t>Why is yield a more important marketing focus than growth in numbers of visitors?</a:t>
            </a:r>
          </a:p>
          <a:p>
            <a:pPr marL="0" indent="0">
              <a:buNone/>
            </a:pPr>
            <a:r>
              <a:rPr lang="en-AU" b="1" dirty="0"/>
              <a:t> </a:t>
            </a:r>
            <a:endParaRPr lang="en-AU" dirty="0"/>
          </a:p>
          <a:p>
            <a:pPr lvl="0"/>
            <a:r>
              <a:rPr lang="en-AU" dirty="0"/>
              <a:t>On what basis will a customer decide whether a tourism service price represented good value?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832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b="1" dirty="0"/>
              <a:t>Value</a:t>
            </a:r>
            <a:endParaRPr lang="en-AU" dirty="0"/>
          </a:p>
          <a:p>
            <a:r>
              <a:rPr lang="en-AU" dirty="0"/>
              <a:t>Value is co-created, by the service provider, who offers a value proposition, and the customer who decides the extent to which the service is providing a benefit to meet a need, at a fair price. 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Price</a:t>
            </a:r>
            <a:endParaRPr lang="en-AU" dirty="0"/>
          </a:p>
          <a:p>
            <a:r>
              <a:rPr lang="en-AU" dirty="0"/>
              <a:t>Price is the foundation in the relationship between supply and demand, and is what is exchanged by the customer in return for a product or service that offers perceived value.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Yield management</a:t>
            </a:r>
            <a:endParaRPr lang="en-AU" dirty="0"/>
          </a:p>
          <a:p>
            <a:r>
              <a:rPr lang="en-AU" dirty="0"/>
              <a:t>Dynamic (constantly changing) markets necessitate pricing decision making that is flexible to meet fluctuating levels of demand and to maximise yield (return on investment).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673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Pricing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Price plays a major role in consumers’ perceptions of value, and their purchase decisions</a:t>
            </a:r>
          </a:p>
          <a:p>
            <a:endParaRPr lang="en-AU" dirty="0" smtClean="0"/>
          </a:p>
          <a:p>
            <a:r>
              <a:rPr lang="en-AU" dirty="0" smtClean="0"/>
              <a:t>Pricing is a marketing function, influenced by other elements in the marketing mix </a:t>
            </a:r>
            <a:endParaRPr lang="en-AU" dirty="0" smtClean="0"/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</a:t>
            </a:r>
            <a:r>
              <a:rPr lang="en-AU" dirty="0" smtClean="0"/>
              <a:t>distribution, promotion</a:t>
            </a:r>
          </a:p>
          <a:p>
            <a:endParaRPr lang="en-AU" dirty="0" smtClean="0"/>
          </a:p>
          <a:p>
            <a:r>
              <a:rPr lang="en-AU" dirty="0" smtClean="0"/>
              <a:t>Pricing is one of the most flexible elements in the marketing mix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20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Internal factors influencing pricing decisions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Financial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business’ current financial situation</a:t>
            </a:r>
          </a:p>
          <a:p>
            <a:pPr lvl="0"/>
            <a:r>
              <a:rPr lang="en-AU" dirty="0"/>
              <a:t>the current occupancy rate relative to the level of capacity </a:t>
            </a:r>
          </a:p>
          <a:p>
            <a:pPr lvl="0"/>
            <a:r>
              <a:rPr lang="en-AU" dirty="0"/>
              <a:t>the fixed costs of the business</a:t>
            </a:r>
          </a:p>
          <a:p>
            <a:pPr lvl="0"/>
            <a:r>
              <a:rPr lang="en-AU" dirty="0"/>
              <a:t>the variable costs of providing the service</a:t>
            </a:r>
          </a:p>
          <a:p>
            <a:pPr lvl="0"/>
            <a:r>
              <a:rPr lang="en-AU" dirty="0"/>
              <a:t>the distribution methods and commission levels</a:t>
            </a:r>
          </a:p>
          <a:p>
            <a:pPr lvl="0"/>
            <a:r>
              <a:rPr lang="en-AU" dirty="0"/>
              <a:t>brand equity value, particularly in terms of customer loyalty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296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Internal factors influencing pricing decisions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Strategy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market positioning strategy and value proposition</a:t>
            </a:r>
          </a:p>
          <a:p>
            <a:pPr lvl="0"/>
            <a:r>
              <a:rPr lang="en-AU" dirty="0"/>
              <a:t>the marketing objectives</a:t>
            </a:r>
          </a:p>
          <a:p>
            <a:pPr lvl="0"/>
            <a:r>
              <a:rPr lang="en-AU" dirty="0"/>
              <a:t>the product life-cycle stage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9664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External forces influencing pricing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the level of market demand</a:t>
            </a:r>
          </a:p>
          <a:p>
            <a:pPr lvl="0"/>
            <a:r>
              <a:rPr lang="en-AU" dirty="0"/>
              <a:t>the intensity of the competition </a:t>
            </a:r>
          </a:p>
          <a:p>
            <a:pPr lvl="0"/>
            <a:r>
              <a:rPr lang="en-AU" dirty="0"/>
              <a:t>the prices of competitors being considered by the consumer in their decision set</a:t>
            </a:r>
          </a:p>
          <a:p>
            <a:pPr lvl="0"/>
            <a:r>
              <a:rPr lang="en-AU" dirty="0"/>
              <a:t>the extent of substitutability of competing businesses, based on consumers perceptions of value</a:t>
            </a:r>
          </a:p>
          <a:p>
            <a:pPr lvl="0"/>
            <a:r>
              <a:rPr lang="en-AU" dirty="0"/>
              <a:t>the current </a:t>
            </a:r>
            <a:r>
              <a:rPr lang="en-AU" i="1" dirty="0"/>
              <a:t>going rate</a:t>
            </a:r>
            <a:r>
              <a:rPr lang="en-AU" dirty="0"/>
              <a:t> price for the service category</a:t>
            </a:r>
          </a:p>
          <a:p>
            <a:r>
              <a:rPr lang="en-AU" dirty="0"/>
              <a:t>seasonality and the timing of the offer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039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External forces influencing pricing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the competitiveness of the destination at the time </a:t>
            </a:r>
          </a:p>
          <a:p>
            <a:pPr lvl="1"/>
            <a:r>
              <a:rPr lang="en-AU" dirty="0" smtClean="0"/>
              <a:t>destination package prices play a major role</a:t>
            </a:r>
            <a:endParaRPr lang="en-AU" dirty="0"/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macro-environment </a:t>
            </a:r>
            <a:r>
              <a:rPr lang="en-AU" dirty="0"/>
              <a:t>forces at the time, particularly economic conditions such as bank interest rates, currency exchange rates, and consumer confidence levels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potential for retaliation by competitors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505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Influences on consumers’ perceptions of price attractiveness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travel situation</a:t>
            </a:r>
          </a:p>
          <a:p>
            <a:pPr lvl="0"/>
            <a:r>
              <a:rPr lang="en-AU" dirty="0"/>
              <a:t>the relative size of the purchase in their overall holiday experience or package bundle</a:t>
            </a:r>
          </a:p>
          <a:p>
            <a:pPr lvl="0"/>
            <a:r>
              <a:rPr lang="en-AU" dirty="0"/>
              <a:t>their level of experience with the service category</a:t>
            </a:r>
          </a:p>
          <a:p>
            <a:pPr lvl="0"/>
            <a:r>
              <a:rPr lang="en-AU" dirty="0"/>
              <a:t>the importance of the purchase decision for them</a:t>
            </a:r>
          </a:p>
          <a:p>
            <a:pPr lvl="0"/>
            <a:r>
              <a:rPr lang="en-AU" dirty="0"/>
              <a:t>the benefit(s) they seek to meet their wants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489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899</Words>
  <Application>Microsoft Office PowerPoint</Application>
  <PresentationFormat>Widescreen</PresentationFormat>
  <Paragraphs>143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Times New Roman</vt:lpstr>
      <vt:lpstr>Office Theme</vt:lpstr>
      <vt:lpstr>Tourism Marketing for small businesses</vt:lpstr>
      <vt:lpstr>Chapter learning aims</vt:lpstr>
      <vt:lpstr>Key terms</vt:lpstr>
      <vt:lpstr>Pricing</vt:lpstr>
      <vt:lpstr>Internal factors influencing pricing decisions</vt:lpstr>
      <vt:lpstr>Internal factors influencing pricing decisions</vt:lpstr>
      <vt:lpstr>External forces influencing pricing</vt:lpstr>
      <vt:lpstr>External forces influencing pricing</vt:lpstr>
      <vt:lpstr>Influences on consumers’ perceptions of price attractiveness</vt:lpstr>
      <vt:lpstr>Influences on consumers’ perceptions of price attractiveness</vt:lpstr>
      <vt:lpstr>Pricing objectives</vt:lpstr>
      <vt:lpstr>Cost-volume-profit analysis</vt:lpstr>
      <vt:lpstr>Fixed costs</vt:lpstr>
      <vt:lpstr>Variable costs</vt:lpstr>
      <vt:lpstr>Contribution</vt:lpstr>
      <vt:lpstr>Video link</vt:lpstr>
      <vt:lpstr>Pricing approaches</vt:lpstr>
      <vt:lpstr>Pricing mistakes</vt:lpstr>
      <vt:lpstr>“Why discounting doesn’t work”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8</cp:revision>
  <dcterms:created xsi:type="dcterms:W3CDTF">2017-12-15T04:24:40Z</dcterms:created>
  <dcterms:modified xsi:type="dcterms:W3CDTF">2018-01-02T04:03:51Z</dcterms:modified>
</cp:coreProperties>
</file>